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6" r:id="rId4"/>
    <p:sldMasterId id="2147483697" r:id="rId5"/>
    <p:sldMasterId id="2147483698" r:id="rId6"/>
    <p:sldMasterId id="214748369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</p:sldIdLst>
  <p:sldSz cy="5143500" cx="9144000"/>
  <p:notesSz cx="6858000" cy="9144000"/>
  <p:embeddedFontLst>
    <p:embeddedFont>
      <p:font typeface="Montserrat SemiBold"/>
      <p:regular r:id="rId88"/>
      <p:bold r:id="rId89"/>
      <p:italic r:id="rId90"/>
      <p:boldItalic r:id="rId91"/>
    </p:embeddedFont>
    <p:embeddedFont>
      <p:font typeface="Roboto"/>
      <p:regular r:id="rId92"/>
      <p:bold r:id="rId93"/>
      <p:italic r:id="rId94"/>
      <p:boldItalic r:id="rId95"/>
    </p:embeddedFont>
    <p:embeddedFont>
      <p:font typeface="Caveat"/>
      <p:regular r:id="rId96"/>
      <p:bold r:id="rId97"/>
    </p:embeddedFont>
    <p:embeddedFont>
      <p:font typeface="Montserrat"/>
      <p:regular r:id="rId98"/>
      <p:bold r:id="rId99"/>
      <p:italic r:id="rId100"/>
      <p:boldItalic r:id="rId10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101" Type="http://schemas.openxmlformats.org/officeDocument/2006/relationships/font" Target="fonts/Montserrat-boldItalic.fntdata"/><Relationship Id="rId100" Type="http://schemas.openxmlformats.org/officeDocument/2006/relationships/font" Target="fonts/Montserrat-italic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95" Type="http://schemas.openxmlformats.org/officeDocument/2006/relationships/font" Target="fonts/Roboto-boldItalic.fntdata"/><Relationship Id="rId94" Type="http://schemas.openxmlformats.org/officeDocument/2006/relationships/font" Target="fonts/Roboto-italic.fntdata"/><Relationship Id="rId97" Type="http://schemas.openxmlformats.org/officeDocument/2006/relationships/font" Target="fonts/Caveat-bold.fntdata"/><Relationship Id="rId96" Type="http://schemas.openxmlformats.org/officeDocument/2006/relationships/font" Target="fonts/Caveat-regular.fntdata"/><Relationship Id="rId11" Type="http://schemas.openxmlformats.org/officeDocument/2006/relationships/slide" Target="slides/slide3.xml"/><Relationship Id="rId99" Type="http://schemas.openxmlformats.org/officeDocument/2006/relationships/font" Target="fonts/Montserrat-bold.fntdata"/><Relationship Id="rId10" Type="http://schemas.openxmlformats.org/officeDocument/2006/relationships/slide" Target="slides/slide2.xml"/><Relationship Id="rId98" Type="http://schemas.openxmlformats.org/officeDocument/2006/relationships/font" Target="fonts/Montserrat-regular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91" Type="http://schemas.openxmlformats.org/officeDocument/2006/relationships/font" Target="fonts/MontserratSemiBold-boldItalic.fntdata"/><Relationship Id="rId90" Type="http://schemas.openxmlformats.org/officeDocument/2006/relationships/font" Target="fonts/MontserratSemiBold-italic.fntdata"/><Relationship Id="rId93" Type="http://schemas.openxmlformats.org/officeDocument/2006/relationships/font" Target="fonts/Roboto-bold.fntdata"/><Relationship Id="rId92" Type="http://schemas.openxmlformats.org/officeDocument/2006/relationships/font" Target="fonts/Roboto-regular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84" Type="http://schemas.openxmlformats.org/officeDocument/2006/relationships/slide" Target="slides/slide76.xml"/><Relationship Id="rId83" Type="http://schemas.openxmlformats.org/officeDocument/2006/relationships/slide" Target="slides/slide75.xml"/><Relationship Id="rId86" Type="http://schemas.openxmlformats.org/officeDocument/2006/relationships/slide" Target="slides/slide78.xml"/><Relationship Id="rId85" Type="http://schemas.openxmlformats.org/officeDocument/2006/relationships/slide" Target="slides/slide77.xml"/><Relationship Id="rId88" Type="http://schemas.openxmlformats.org/officeDocument/2006/relationships/font" Target="fonts/MontserratSemiBold-regular.fntdata"/><Relationship Id="rId87" Type="http://schemas.openxmlformats.org/officeDocument/2006/relationships/slide" Target="slides/slide79.xml"/><Relationship Id="rId89" Type="http://schemas.openxmlformats.org/officeDocument/2006/relationships/font" Target="fonts/MontserratSemiBold-bold.fntdata"/><Relationship Id="rId80" Type="http://schemas.openxmlformats.org/officeDocument/2006/relationships/slide" Target="slides/slide72.xml"/><Relationship Id="rId82" Type="http://schemas.openxmlformats.org/officeDocument/2006/relationships/slide" Target="slides/slide74.xml"/><Relationship Id="rId81" Type="http://schemas.openxmlformats.org/officeDocument/2006/relationships/slide" Target="slides/slide73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75" Type="http://schemas.openxmlformats.org/officeDocument/2006/relationships/slide" Target="slides/slide67.xml"/><Relationship Id="rId74" Type="http://schemas.openxmlformats.org/officeDocument/2006/relationships/slide" Target="slides/slide66.xml"/><Relationship Id="rId77" Type="http://schemas.openxmlformats.org/officeDocument/2006/relationships/slide" Target="slides/slide69.xml"/><Relationship Id="rId76" Type="http://schemas.openxmlformats.org/officeDocument/2006/relationships/slide" Target="slides/slide68.xml"/><Relationship Id="rId79" Type="http://schemas.openxmlformats.org/officeDocument/2006/relationships/slide" Target="slides/slide71.xml"/><Relationship Id="rId78" Type="http://schemas.openxmlformats.org/officeDocument/2006/relationships/slide" Target="slides/slide70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66" Type="http://schemas.openxmlformats.org/officeDocument/2006/relationships/slide" Target="slides/slide58.xml"/><Relationship Id="rId65" Type="http://schemas.openxmlformats.org/officeDocument/2006/relationships/slide" Target="slides/slide57.xml"/><Relationship Id="rId68" Type="http://schemas.openxmlformats.org/officeDocument/2006/relationships/slide" Target="slides/slide60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69" Type="http://schemas.openxmlformats.org/officeDocument/2006/relationships/slide" Target="slides/slide6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9" Type="http://schemas.openxmlformats.org/officeDocument/2006/relationships/slide" Target="slides/slide51.xml"/><Relationship Id="rId58" Type="http://schemas.openxmlformats.org/officeDocument/2006/relationships/slide" Target="slides/slide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6fe05d265e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6fe05d265e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minuta ticha za posrané projekty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	mindfullnes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	co se vám honilo hlavou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průzkum…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 bez stresu?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6fe05d265e_0_60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6fe05d265e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fe05d265e_0_61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6fe05d265e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6fe05d265e_0_62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6fe05d265e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6fe05d265e_0_64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6fe05d265e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fe05d265e_0_65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fe05d265e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6fe05d265e_0_66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6fe05d265e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6fe05d265e_0_67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6fe05d265e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6fe05d265e_0_68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6fe05d265e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6fe05d265e_0_69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6fe05d265e_0_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6fe05d265e_0_70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6fe05d265e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fe05d265e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fe05d265e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6fe05d265e_0_78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6fe05d265e_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6fe05d265e_0_79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6fe05d265e_0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6fe05d265e_0_80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6fe05d265e_0_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E-mail &amp; telefon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fe05d265e_0_80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fe05d265e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Excel snese všechno, je to docela tvárné, ale …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Zaučovat někoho nového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Oprávnění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Chybí globální kontexty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Kolik kdo má na sobě úkolů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….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6fe05d265e_0_81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6fe05d265e_0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Excel snese všechno, je to docela tvárné, ale …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Zaučovat někoho nového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Oprávnění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Chybí globální kontexty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Kolik kdo má na sobě úkolů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s"/>
              <a:t>….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6fe05d265e_0_87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6fe05d265e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eb444a158_0_15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7eb444a158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7eb444a158_0_15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7eb444a158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7eb444a158_0_16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7eb444a158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6fe05d265e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6fe05d265e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fe05d265e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fe05d265e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fe05d265e_0_8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6fe05d265e_0_8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6fe05d265e_0_89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6fe05d265e_0_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fe05d265e_0_90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fe05d265e_0_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6fe05d265e_0_90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6fe05d265e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6fe05d265e_0_91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6fe05d265e_0_9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6fe05d265e_0_91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6fe05d265e_0_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6fe05d265e_0_92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6fe05d265e_0_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6fe05d265e_0_93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6fe05d265e_0_9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00a184ae0_0_1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700a184ae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6fe05d265e_0_94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6fe05d265e_0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fe05d265e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fe05d265e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 čem to dnes bude… never-ending problems…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Stále se opakující věci… a pár tipů co s tím..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 basic věcí po ty složitější…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6fe05d265e_0_100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6fe05d265e_0_10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6fe05d265e_0_101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6fe05d265e_0_10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6fe05d265e_0_101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6fe05d265e_0_10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cs">
                <a:solidFill>
                  <a:schemeClr val="dk1"/>
                </a:solidFill>
              </a:rPr>
              <a:t>Co to je?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cs">
                <a:solidFill>
                  <a:schemeClr val="dk1"/>
                </a:solidFill>
              </a:rPr>
              <a:t>Jak s procesy pracujete vy?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6fe05d265e_0_102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6fe05d265e_0_10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6fe05d265e_0_103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6fe05d265e_0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6fe05d265e_0_103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6fe05d265e_0_10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6fe05d265e_0_104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6fe05d265e_0_1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6fef4b5788_0_3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6fef4b578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fe05d265e_0_105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fe05d265e_0_1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6fef4b5788_0_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6fef4b578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6fe05d265e_0_57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6fe05d265e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prvek organizace práce je komunikace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cs"/>
              <a:t>instantní vs asynchronní … 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cs"/>
              <a:t>organizovaná vs chaotická 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cs"/>
              <a:t>nejasně zadaný úkol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6fef4b5788_0_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6fef4b578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700130e698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700130e6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6fef4b5788_0_1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6fef4b578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6fef4b5788_0_2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6fef4b578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7eb444a158_0_18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7eb444a158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fe05d265e_0_106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fe05d265e_0_10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6fe05d265e_0_106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6fe05d265e_0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6fe05d265e_0_107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6fe05d265e_0_10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fe05d265e_0_107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fe05d265e_0_1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6fef4b5788_0_6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6fef4b578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Nezbytná část organizace práce je plánování.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Gantův diagram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Strategicky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Skákat podle klienta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fe05d265e_0_77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6fe05d265e_0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ff19b36d9_0_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ff19b36d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Průzkum…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6ff19b36d9_0_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6ff19b36d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A komu vychází alespoň víkendové plány?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6ff19b36d9_0_1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6ff19b36d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Co se nám osvědčuje je co nejvíce agilní plánování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6ff5a54dd6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6ff5a54d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700130e698_0_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700130e69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700130e698_0_2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700130e69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700130e698_0_3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700130e69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black friday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den ochrany osobních údajů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700130e698_0_4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700130e69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black friday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den ochrany osobních údajů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700a184ae0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700a184a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black friday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den ochrany osobních údajů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7eb444a158_0_5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7eb444a15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fe05d265e_0_77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fe05d265e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7eb444a158_0_13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7eb444a158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7eb444a158_0_13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7eb444a15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7eb444a158_0_17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7eb444a158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7eb444a158_0_12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7eb444a158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7eb444a158_0_11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7eb444a158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7eb444a158_0_20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7eb444a158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7eb444a158_0_21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7eb444a158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7eb444a158_0_21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7eb444a158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7eb444a158_0_23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7eb444a158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6fe05d265e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-"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5" name="Google Shape;915;g6fe05d265e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fe05d265e_0_58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6fe05d265e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fe05d265e_0_59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fe05d265e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 header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36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4800"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70" name="Google Shape;70;p17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89" name="Google Shape;89;p20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20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2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2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98" name="Google Shape;98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07" name="Google Shape;107;p23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3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14" name="Google Shape;114;p24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4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21" name="Google Shape;121;p2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27" name="Google Shape;127;p2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Montserrat"/>
              <a:buNone/>
              <a:defRPr b="1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7" name="Google Shape;137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8" name="Google Shape;13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 sz="3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A9F4"/>
              </a:buClr>
              <a:buSzPts val="1800"/>
              <a:buFont typeface="Roboto"/>
              <a:buChar char="~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—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146" name="Google Shape;14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8649" y="4703625"/>
            <a:ext cx="1150749" cy="22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31"/>
          <p:cNvSpPr txBox="1"/>
          <p:nvPr>
            <p:ph idx="1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2A9F4"/>
              </a:buClr>
              <a:buSzPts val="1400"/>
              <a:buFont typeface="Roboto"/>
              <a:buChar char="~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—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0" name="Google Shape;15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51" name="Google Shape;151;p31"/>
          <p:cNvSpPr txBox="1"/>
          <p:nvPr>
            <p:ph idx="2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2A9F4"/>
              </a:buClr>
              <a:buSzPts val="1400"/>
              <a:buFont typeface="Roboto"/>
              <a:buChar char="~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—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4" name="Google Shape;15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7" name="Google Shape;157;p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~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8" name="Google Shape;15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1" name="Google Shape;16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itát">
  <p:cSld name="MAIN_POINT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"/>
          <p:cNvSpPr txBox="1"/>
          <p:nvPr>
            <p:ph type="title"/>
          </p:nvPr>
        </p:nvSpPr>
        <p:spPr>
          <a:xfrm>
            <a:off x="1300200" y="1299425"/>
            <a:ext cx="6543600" cy="239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A9F4"/>
              </a:buClr>
              <a:buSzPts val="2400"/>
              <a:buNone/>
              <a:defRPr sz="2400">
                <a:solidFill>
                  <a:srgbClr val="02A9F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4" name="Google Shape;16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8" name="Google Shape;168;p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9" name="Google Shape;169;p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~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0" name="Google Shape;17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73" name="Google Shape;173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6" name="Google Shape;176;p3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~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7" name="Google Shape;17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86" name="Google Shape;186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7" name="Google Shape;18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190" name="Google Shape;190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3" name="Google Shape;19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94" name="Google Shape;194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79D2"/>
              </a:buClr>
              <a:buSzPts val="1400"/>
              <a:buFont typeface="Montserrat"/>
              <a:buChar char="—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◆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◆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95" name="Google Shape;195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9775" y="4786594"/>
            <a:ext cx="759392" cy="1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8" name="Google Shape;198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99" name="Google Shape;199;p44"/>
          <p:cNvSpPr txBox="1"/>
          <p:nvPr>
            <p:ph idx="1" type="body"/>
          </p:nvPr>
        </p:nvSpPr>
        <p:spPr>
          <a:xfrm>
            <a:off x="311700" y="1152469"/>
            <a:ext cx="38598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79D2"/>
              </a:buClr>
              <a:buSzPts val="1400"/>
              <a:buFont typeface="Montserrat"/>
              <a:buChar char="—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◆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◆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0" name="Google Shape;200;p44"/>
          <p:cNvSpPr txBox="1"/>
          <p:nvPr>
            <p:ph idx="2" type="body"/>
          </p:nvPr>
        </p:nvSpPr>
        <p:spPr>
          <a:xfrm>
            <a:off x="4775500" y="1152469"/>
            <a:ext cx="38598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79D2"/>
              </a:buClr>
              <a:buSzPts val="1400"/>
              <a:buFont typeface="Montserrat"/>
              <a:buChar char="—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◆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◆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3" name="Google Shape;20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6" name="Google Shape;206;p4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—"/>
              <a:defRPr sz="900"/>
            </a:lvl1pPr>
            <a:lvl2pPr indent="-285750" lvl="1" marL="914400" rtl="0">
              <a:spcBef>
                <a:spcPts val="1200"/>
              </a:spcBef>
              <a:spcAft>
                <a:spcPts val="0"/>
              </a:spcAft>
              <a:buSzPts val="900"/>
              <a:buChar char="■"/>
              <a:defRPr sz="900"/>
            </a:lvl2pPr>
            <a:lvl3pPr indent="-285750" lvl="2" marL="1371600" rtl="0">
              <a:spcBef>
                <a:spcPts val="1200"/>
              </a:spcBef>
              <a:spcAft>
                <a:spcPts val="0"/>
              </a:spcAft>
              <a:buSzPts val="900"/>
              <a:buChar char="○"/>
              <a:defRPr sz="900"/>
            </a:lvl3pPr>
            <a:lvl4pPr indent="-285750" lvl="3" marL="1828800" rtl="0">
              <a:spcBef>
                <a:spcPts val="12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1200"/>
              </a:spcBef>
              <a:spcAft>
                <a:spcPts val="0"/>
              </a:spcAft>
              <a:buSzPts val="900"/>
              <a:buChar char="◆"/>
              <a:defRPr sz="900"/>
            </a:lvl5pPr>
            <a:lvl6pPr indent="-285750" lvl="5" marL="2743200" rtl="0">
              <a:spcBef>
                <a:spcPts val="1200"/>
              </a:spcBef>
              <a:spcAft>
                <a:spcPts val="0"/>
              </a:spcAft>
              <a:buSzPts val="900"/>
              <a:buChar char="●"/>
              <a:defRPr sz="900"/>
            </a:lvl6pPr>
            <a:lvl7pPr indent="-285750" lvl="6" marL="3200400" rtl="0">
              <a:spcBef>
                <a:spcPts val="1200"/>
              </a:spcBef>
              <a:spcAft>
                <a:spcPts val="0"/>
              </a:spcAft>
              <a:buSzPts val="900"/>
              <a:buChar char="○"/>
              <a:defRPr sz="900"/>
            </a:lvl7pPr>
            <a:lvl8pPr indent="-285750" lvl="7" marL="3657600" rtl="0">
              <a:spcBef>
                <a:spcPts val="1200"/>
              </a:spcBef>
              <a:spcAft>
                <a:spcPts val="0"/>
              </a:spcAft>
              <a:buSzPts val="900"/>
              <a:buChar char="◆"/>
              <a:defRPr sz="900"/>
            </a:lvl8pPr>
            <a:lvl9pPr indent="-285750" lvl="8" marL="4114800" rtl="0">
              <a:spcBef>
                <a:spcPts val="1200"/>
              </a:spcBef>
              <a:spcAft>
                <a:spcPts val="1200"/>
              </a:spcAft>
              <a:buSzPts val="900"/>
              <a:buChar char="●"/>
              <a:defRPr sz="900"/>
            </a:lvl9pPr>
          </a:lstStyle>
          <a:p/>
        </p:txBody>
      </p:sp>
      <p:sp>
        <p:nvSpPr>
          <p:cNvPr id="207" name="Google Shape;20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0" name="Google Shape;21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14" name="Google Shape;214;p4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5" name="Google Shape;215;p4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—"/>
              <a:defRPr/>
            </a:lvl1pPr>
            <a:lvl2pPr indent="-298450" lvl="1" marL="914400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2pPr>
            <a:lvl3pPr indent="-298450" lvl="2" marL="1371600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3pPr>
            <a:lvl4pPr indent="-298450" lvl="3" marL="1828800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200"/>
              </a:spcBef>
              <a:spcAft>
                <a:spcPts val="0"/>
              </a:spcAft>
              <a:buSzPts val="1100"/>
              <a:buChar char="◆"/>
              <a:defRPr/>
            </a:lvl5pPr>
            <a:lvl6pPr indent="-298450" lvl="5" marL="2743200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6pPr>
            <a:lvl7pPr indent="-298450" lvl="6" marL="3200400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7pPr>
            <a:lvl8pPr indent="-298450" lvl="7" marL="3657600" rtl="0">
              <a:spcBef>
                <a:spcPts val="1200"/>
              </a:spcBef>
              <a:spcAft>
                <a:spcPts val="0"/>
              </a:spcAft>
              <a:buSzPts val="1100"/>
              <a:buChar char="◆"/>
              <a:defRPr/>
            </a:lvl8pPr>
            <a:lvl9pPr indent="-298450" lvl="8" marL="4114800" rtl="0">
              <a:spcBef>
                <a:spcPts val="1200"/>
              </a:spcBef>
              <a:spcAft>
                <a:spcPts val="1200"/>
              </a:spcAft>
              <a:buSzPts val="1100"/>
              <a:buChar char="●"/>
              <a:defRPr/>
            </a:lvl9pPr>
          </a:lstStyle>
          <a:p/>
        </p:txBody>
      </p:sp>
      <p:sp>
        <p:nvSpPr>
          <p:cNvPr id="216" name="Google Shape;216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219" name="Google Shape;21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222" name="Google Shape;222;p5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—"/>
              <a:defRPr b="1" sz="1800">
                <a:solidFill>
                  <a:srgbClr val="000000"/>
                </a:solidFill>
              </a:defRPr>
            </a:lvl1pPr>
            <a:lvl2pPr indent="-298450" lvl="1" marL="914400" rtl="0" algn="ctr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b="1">
                <a:solidFill>
                  <a:srgbClr val="000000"/>
                </a:solidFill>
              </a:defRPr>
            </a:lvl2pPr>
            <a:lvl3pPr indent="-298450" lvl="2" marL="1371600" rtl="0" algn="ctr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b="1">
                <a:solidFill>
                  <a:srgbClr val="000000"/>
                </a:solidFill>
              </a:defRPr>
            </a:lvl3pPr>
            <a:lvl4pPr indent="-298450" lvl="3" marL="1828800" rtl="0" algn="ctr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b="1">
                <a:solidFill>
                  <a:srgbClr val="000000"/>
                </a:solidFill>
              </a:defRPr>
            </a:lvl4pPr>
            <a:lvl5pPr indent="-298450" lvl="4" marL="2286000" rtl="0" algn="ctr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◆"/>
              <a:defRPr b="1">
                <a:solidFill>
                  <a:srgbClr val="000000"/>
                </a:solidFill>
              </a:defRPr>
            </a:lvl5pPr>
            <a:lvl6pPr indent="-298450" lvl="5" marL="2743200" rtl="0" algn="ctr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b="1">
                <a:solidFill>
                  <a:srgbClr val="000000"/>
                </a:solidFill>
              </a:defRPr>
            </a:lvl6pPr>
            <a:lvl7pPr indent="-298450" lvl="6" marL="3200400" rtl="0" algn="ctr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b="1">
                <a:solidFill>
                  <a:srgbClr val="000000"/>
                </a:solidFill>
              </a:defRPr>
            </a:lvl7pPr>
            <a:lvl8pPr indent="-298450" lvl="7" marL="3657600" rtl="0" algn="ctr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◆"/>
              <a:defRPr b="1">
                <a:solidFill>
                  <a:srgbClr val="000000"/>
                </a:solidFill>
              </a:defRPr>
            </a:lvl8pPr>
            <a:lvl9pPr indent="-298450" lvl="8" marL="4114800" rtl="0" algn="ctr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Char char="●"/>
              <a:defRPr b="1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23" name="Google Shape;223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228" name="Google Shape;228;p5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5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5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A9F4"/>
              </a:buClr>
              <a:buSzPts val="1800"/>
              <a:buFont typeface="Montserrat"/>
              <a:buChar char="~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79D2"/>
              </a:buClr>
              <a:buSzPts val="2100"/>
              <a:buFont typeface="Montserrat"/>
              <a:buNone/>
              <a:defRPr b="1" sz="2100">
                <a:solidFill>
                  <a:srgbClr val="1079D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2" name="Google Shape;182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79D2"/>
              </a:buClr>
              <a:buSzPts val="1400"/>
              <a:buFont typeface="Montserrat"/>
              <a:buChar char="—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■"/>
              <a:defRPr sz="1100"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○"/>
              <a:defRPr sz="1100"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079D2"/>
              </a:buClr>
              <a:buSzPts val="1100"/>
              <a:buFont typeface="Montserrat"/>
              <a:buChar char="●"/>
              <a:defRPr sz="1100"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◆"/>
              <a:defRPr sz="1100"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●"/>
              <a:defRPr sz="1100"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○"/>
              <a:defRPr sz="1100"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Montserrat"/>
              <a:buChar char="◆"/>
              <a:defRPr sz="1100"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Font typeface="Montserrat"/>
              <a:buChar char="●"/>
              <a:defRPr sz="11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3" name="Google Shape;18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 algn="r">
              <a:buNone/>
              <a:defRPr sz="800">
                <a:solidFill>
                  <a:schemeClr val="dk2"/>
                </a:solidFill>
              </a:defRPr>
            </a:lvl1pPr>
            <a:lvl2pPr lvl="1" rtl="0" algn="r">
              <a:buNone/>
              <a:defRPr sz="800">
                <a:solidFill>
                  <a:schemeClr val="dk2"/>
                </a:solidFill>
              </a:defRPr>
            </a:lvl2pPr>
            <a:lvl3pPr lvl="2" rtl="0" algn="r">
              <a:buNone/>
              <a:defRPr sz="800">
                <a:solidFill>
                  <a:schemeClr val="dk2"/>
                </a:solidFill>
              </a:defRPr>
            </a:lvl3pPr>
            <a:lvl4pPr lvl="3" rtl="0" algn="r">
              <a:buNone/>
              <a:defRPr sz="800">
                <a:solidFill>
                  <a:schemeClr val="dk2"/>
                </a:solidFill>
              </a:defRPr>
            </a:lvl4pPr>
            <a:lvl5pPr lvl="4" rtl="0" algn="r">
              <a:buNone/>
              <a:defRPr sz="800">
                <a:solidFill>
                  <a:schemeClr val="dk2"/>
                </a:solidFill>
              </a:defRPr>
            </a:lvl5pPr>
            <a:lvl6pPr lvl="5" rtl="0" algn="r">
              <a:buNone/>
              <a:defRPr sz="800">
                <a:solidFill>
                  <a:schemeClr val="dk2"/>
                </a:solidFill>
              </a:defRPr>
            </a:lvl6pPr>
            <a:lvl7pPr lvl="6" rtl="0" algn="r">
              <a:buNone/>
              <a:defRPr sz="800">
                <a:solidFill>
                  <a:schemeClr val="dk2"/>
                </a:solidFill>
              </a:defRPr>
            </a:lvl7pPr>
            <a:lvl8pPr lvl="7" rtl="0" algn="r">
              <a:buNone/>
              <a:defRPr sz="800">
                <a:solidFill>
                  <a:schemeClr val="dk2"/>
                </a:solidFill>
              </a:defRPr>
            </a:lvl8pPr>
            <a:lvl9pPr lvl="8" rtl="0" algn="r">
              <a:buNone/>
              <a:defRPr sz="8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6" Type="http://schemas.openxmlformats.org/officeDocument/2006/relationships/image" Target="../media/image4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6" Type="http://schemas.openxmlformats.org/officeDocument/2006/relationships/image" Target="../media/image40.png"/><Relationship Id="rId7" Type="http://schemas.openxmlformats.org/officeDocument/2006/relationships/image" Target="../media/image3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7.png"/><Relationship Id="rId4" Type="http://schemas.openxmlformats.org/officeDocument/2006/relationships/image" Target="../media/image3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4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43.png"/></Relationships>
</file>

<file path=ppt/slides/_rels/slide6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43.png"/></Relationships>
</file>

<file path=ppt/slides/_rels/slide6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4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2.gif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5.png"/><Relationship Id="rId4" Type="http://schemas.openxmlformats.org/officeDocument/2006/relationships/image" Target="../media/image54.png"/><Relationship Id="rId5" Type="http://schemas.openxmlformats.org/officeDocument/2006/relationships/image" Target="../media/image53.png"/><Relationship Id="rId6" Type="http://schemas.openxmlformats.org/officeDocument/2006/relationships/image" Target="../media/image5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0"/>
            <a:ext cx="97971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3"/>
          <p:cNvSpPr txBox="1"/>
          <p:nvPr>
            <p:ph type="ctrTitle"/>
          </p:nvPr>
        </p:nvSpPr>
        <p:spPr>
          <a:xfrm>
            <a:off x="2517475" y="342650"/>
            <a:ext cx="6588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Tipy z praxe pro efektivní organizaci práce a řízení projektů</a:t>
            </a:r>
            <a:endParaRPr b="0" sz="3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8" name="Google Shape;23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429847">
            <a:off x="2182187" y="4489551"/>
            <a:ext cx="533230" cy="10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6700" y="4863025"/>
            <a:ext cx="957275" cy="1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2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309" name="Google Shape;309;p62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0" name="Google Shape;31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3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321" name="Google Shape;321;p63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2" name="Google Shape;32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4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333" name="Google Shape;333;p64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Navrhněte, co dělat, když…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4" name="Google Shape;33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5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345" name="Google Shape;345;p65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Navrhněte, co dělat, když…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Nechte zadání zkontrolovat protistranu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6" name="Google Shape;34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6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357" name="Google Shape;357;p66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Navrhněte, co dělat, když…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Nechte zadání zkontrolovat protistranu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Stručně a jasně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8" name="Google Shape;35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369" name="Google Shape;369;p67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Navrhněte, co dělat, když…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Nechte zadání zkontrolovat protistranu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Stručně a jasně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Přečtěte si to po sobě. A ještě jednou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0" name="Google Shape;37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8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381" name="Google Shape;381;p68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Navrhněte, co dělat, když…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Nechte zadání zkontrolovat protistranu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Stručně a jasně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Přečtěte si to po sobě. A ještě jednou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Když je to potřeba, tak instantně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2" name="Google Shape;38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9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393" name="Google Shape;393;p69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Navrhněte, co dělat, když…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Nechte zadání zkontrolovat protistranu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Stručně a jasně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Přečtěte si to po sobě. A ještě jednou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Když je to potřeba, tak instantně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Minimalizovat platformy, vyrušení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4" name="Google Shape;39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0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405" name="Google Shape;405;p70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Navrhněte, co dělat, když…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Nechte zadání zkontrolovat protistranu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Stručně a jasně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Přečtěte si to po sobě. A ještě jednou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Když je to potřeba, tak instantně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Minimalizovat platformy, vyrušení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Seskupovat mailování, odpovídání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6" name="Google Shape;40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1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417" name="Google Shape;417;p71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Navrhněte, co dělat, když…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Nechte zadání zkontrolovat protistranu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Stručně a jasně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Přečtěte si to po sobě. A ještě jednou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Když je to potřeba, tak instantně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Minimalizovat platformy, vyrušení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Seskupovat mailování, odpovídání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8" name="Google Shape;41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67762" y="0"/>
            <a:ext cx="6008876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4"/>
          <p:cNvSpPr txBox="1"/>
          <p:nvPr>
            <p:ph type="ctrTitle"/>
          </p:nvPr>
        </p:nvSpPr>
        <p:spPr>
          <a:xfrm>
            <a:off x="971350" y="2017975"/>
            <a:ext cx="7201500" cy="212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" sz="4800"/>
              <a:t>Komu funguje projektové řízení?</a:t>
            </a:r>
            <a:endParaRPr b="0" sz="4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5" name="Google Shape;24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400" y="533050"/>
            <a:ext cx="1713175" cy="171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2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430" name="Google Shape;430;p72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Myslete za příjemce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Doplňte kontext - “proč”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Navrhněte, co dělat, když…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Nechte zadání zkontrolovat protistranu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Stručně a jasně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Přečtěte si to po sobě. A ještě jednou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Když je to potřeba, tak instantně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Minimalizovat platformy, vyrušení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Seskupovat mailování, odpovídání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1" name="Google Shape;43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7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67762" y="0"/>
            <a:ext cx="60088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7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4457" y="0"/>
            <a:ext cx="8155087" cy="51435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834"/>
            <a:ext cx="9144000" cy="528632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73"/>
          <p:cNvSpPr txBox="1"/>
          <p:nvPr>
            <p:ph type="title"/>
          </p:nvPr>
        </p:nvSpPr>
        <p:spPr>
          <a:xfrm>
            <a:off x="3774075" y="1088475"/>
            <a:ext cx="49560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s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nástroj na</a:t>
            </a:r>
            <a:endParaRPr b="0"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s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projektové řízení</a:t>
            </a:r>
            <a:endParaRPr b="0"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4"/>
          <p:cNvSpPr txBox="1"/>
          <p:nvPr/>
        </p:nvSpPr>
        <p:spPr>
          <a:xfrm>
            <a:off x="368750" y="381000"/>
            <a:ext cx="8351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700">
                <a:solidFill>
                  <a:srgbClr val="1079D2"/>
                </a:solidFill>
                <a:latin typeface="Montserrat"/>
                <a:ea typeface="Montserrat"/>
                <a:cs typeface="Montserrat"/>
                <a:sym typeface="Montserrat"/>
              </a:rPr>
              <a:t>Mějte nástroj na projektové řízení</a:t>
            </a:r>
            <a:endParaRPr b="1" sz="2700">
              <a:solidFill>
                <a:srgbClr val="1079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0" name="Google Shape;45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625" y="1341875"/>
            <a:ext cx="6708750" cy="3801625"/>
          </a:xfrm>
          <a:prstGeom prst="rect">
            <a:avLst/>
          </a:prstGeom>
          <a:noFill/>
          <a:ln>
            <a:noFill/>
          </a:ln>
          <a:effectLst>
            <a:outerShdw blurRad="471488" rotWithShape="0" algn="bl" dir="9960000" dist="123825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5"/>
          <p:cNvSpPr txBox="1"/>
          <p:nvPr/>
        </p:nvSpPr>
        <p:spPr>
          <a:xfrm>
            <a:off x="368750" y="381000"/>
            <a:ext cx="80259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700">
                <a:solidFill>
                  <a:srgbClr val="1079D2"/>
                </a:solidFill>
                <a:latin typeface="Montserrat"/>
                <a:ea typeface="Montserrat"/>
                <a:cs typeface="Montserrat"/>
                <a:sym typeface="Montserrat"/>
              </a:rPr>
              <a:t>Ať to ale není excel</a:t>
            </a:r>
            <a:endParaRPr b="1" sz="2700">
              <a:solidFill>
                <a:srgbClr val="1079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6" name="Google Shape;45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375" y="1609213"/>
            <a:ext cx="7676275" cy="3534289"/>
          </a:xfrm>
          <a:prstGeom prst="rect">
            <a:avLst/>
          </a:prstGeom>
          <a:noFill/>
          <a:ln>
            <a:noFill/>
          </a:ln>
          <a:effectLst>
            <a:outerShdw blurRad="471488" rotWithShape="0" algn="bl" dir="9960000" dist="123825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375" y="1609213"/>
            <a:ext cx="7676275" cy="3534289"/>
          </a:xfrm>
          <a:prstGeom prst="rect">
            <a:avLst/>
          </a:prstGeom>
          <a:noFill/>
          <a:ln>
            <a:noFill/>
          </a:ln>
          <a:effectLst>
            <a:outerShdw blurRad="471488" rotWithShape="0" algn="bl" dir="9960000" dist="123825">
              <a:srgbClr val="000000">
                <a:alpha val="34000"/>
              </a:srgbClr>
            </a:outerShdw>
          </a:effectLst>
        </p:spPr>
      </p:pic>
      <p:sp>
        <p:nvSpPr>
          <p:cNvPr id="462" name="Google Shape;462;p76"/>
          <p:cNvSpPr txBox="1"/>
          <p:nvPr/>
        </p:nvSpPr>
        <p:spPr>
          <a:xfrm>
            <a:off x="368750" y="381000"/>
            <a:ext cx="8156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700">
                <a:solidFill>
                  <a:srgbClr val="1079D2"/>
                </a:solidFill>
                <a:latin typeface="Montserrat"/>
                <a:ea typeface="Montserrat"/>
                <a:cs typeface="Montserrat"/>
                <a:sym typeface="Montserrat"/>
              </a:rPr>
              <a:t>Ani si 🙏 nic neprogramujte!</a:t>
            </a:r>
            <a:endParaRPr b="1" sz="2700">
              <a:solidFill>
                <a:srgbClr val="1079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3" name="Google Shape;46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866" y="830325"/>
            <a:ext cx="3303788" cy="3303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7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Správný nástroj..</a:t>
            </a:r>
            <a:endParaRPr/>
          </a:p>
        </p:txBody>
      </p:sp>
      <p:sp>
        <p:nvSpPr>
          <p:cNvPr id="469" name="Google Shape;469;p77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mám dnes dělat?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Kdo na čem dělal?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Snadná komunikace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Kontrola práce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Lidi by ho měli mít rádi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8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Správný nástroj..</a:t>
            </a:r>
            <a:endParaRPr/>
          </a:p>
        </p:txBody>
      </p:sp>
      <p:sp>
        <p:nvSpPr>
          <p:cNvPr id="475" name="Google Shape;475;p78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mám dnes dělat?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Kdo na čem dělal?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Snadná komunikace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Kontrola práce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Lidi by ho měli mít rádi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6" name="Google Shape;47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375" y="3226325"/>
            <a:ext cx="5495225" cy="17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9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Správný nástroj..</a:t>
            </a:r>
            <a:endParaRPr/>
          </a:p>
        </p:txBody>
      </p:sp>
      <p:sp>
        <p:nvSpPr>
          <p:cNvPr id="482" name="Google Shape;482;p79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mám dnes dělat?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Kdo na čem dělal?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Snadná komunikace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Kontrola práce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Lidi by ho měli mít rádi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3" name="Google Shape;48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5675" y="1265887"/>
            <a:ext cx="3455300" cy="18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6375" y="3226325"/>
            <a:ext cx="5495225" cy="17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25" y="4086713"/>
            <a:ext cx="995425" cy="9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9537" y="3641475"/>
            <a:ext cx="1885900" cy="18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80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Správný nástroj..</a:t>
            </a:r>
            <a:endParaRPr/>
          </a:p>
        </p:txBody>
      </p:sp>
      <p:sp>
        <p:nvSpPr>
          <p:cNvPr id="492" name="Google Shape;492;p80"/>
          <p:cNvSpPr txBox="1"/>
          <p:nvPr/>
        </p:nvSpPr>
        <p:spPr>
          <a:xfrm>
            <a:off x="250000" y="1469575"/>
            <a:ext cx="5133900" cy="17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mám dnes dělat?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Kdo na čem dělal?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Snadná komunikace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Kontrola práce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Lidi by ho měli mít rádi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3" name="Google Shape;493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5675" y="1265887"/>
            <a:ext cx="3455300" cy="18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6375" y="3226325"/>
            <a:ext cx="5495225" cy="17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225" y="3794325"/>
            <a:ext cx="1783025" cy="5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3338" y="3447373"/>
            <a:ext cx="767214" cy="6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5023" y="3374673"/>
            <a:ext cx="1303175" cy="3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1"/>
          <p:cNvSpPr txBox="1"/>
          <p:nvPr>
            <p:ph type="ctrTitle"/>
          </p:nvPr>
        </p:nvSpPr>
        <p:spPr>
          <a:xfrm>
            <a:off x="971350" y="2017975"/>
            <a:ext cx="7201500" cy="148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/>
              <a:t>O nástroji to není!</a:t>
            </a:r>
            <a:endParaRPr b="0" sz="4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03" name="Google Shape;50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1189150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5"/>
          <p:cNvSpPr txBox="1"/>
          <p:nvPr>
            <p:ph type="ctrTitle"/>
          </p:nvPr>
        </p:nvSpPr>
        <p:spPr>
          <a:xfrm>
            <a:off x="971350" y="2017975"/>
            <a:ext cx="7201500" cy="212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/>
              <a:t>Komu funguje projektové řízení?</a:t>
            </a:r>
            <a:endParaRPr b="0" sz="4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1" name="Google Shape;25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400" y="533050"/>
            <a:ext cx="1713175" cy="171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5"/>
          <p:cNvSpPr txBox="1"/>
          <p:nvPr>
            <p:ph type="ctrTitle"/>
          </p:nvPr>
        </p:nvSpPr>
        <p:spPr>
          <a:xfrm>
            <a:off x="971350" y="349450"/>
            <a:ext cx="7201500" cy="436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highlight>
                  <a:srgbClr val="FF0000"/>
                </a:highlight>
              </a:rPr>
              <a:t>Na pohodu?</a:t>
            </a:r>
            <a:endParaRPr b="0">
              <a:highlight>
                <a:srgbClr val="FF00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2"/>
          <p:cNvSpPr txBox="1"/>
          <p:nvPr>
            <p:ph type="ctrTitle"/>
          </p:nvPr>
        </p:nvSpPr>
        <p:spPr>
          <a:xfrm>
            <a:off x="971350" y="2017975"/>
            <a:ext cx="7201500" cy="148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/>
              <a:t>O nástroji to není!</a:t>
            </a:r>
            <a:endParaRPr b="0" sz="4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09" name="Google Shape;50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118915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238" y="1621975"/>
            <a:ext cx="3521525" cy="3521525"/>
          </a:xfrm>
          <a:prstGeom prst="rect">
            <a:avLst/>
          </a:prstGeom>
          <a:noFill/>
          <a:ln>
            <a:noFill/>
          </a:ln>
          <a:effectLst>
            <a:outerShdw blurRad="471488" rotWithShape="0" algn="bl" dir="9960000" dist="123825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3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16" name="Google Shape;516;p83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7" name="Google Shape;51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975" y="3327000"/>
            <a:ext cx="2547442" cy="18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4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23" name="Google Shape;523;p84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4" name="Google Shape;52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975" y="3327000"/>
            <a:ext cx="2547442" cy="18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5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30" name="Google Shape;530;p85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Řešitel nedokončuje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1" name="Google Shape;53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975" y="3327000"/>
            <a:ext cx="2547442" cy="18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6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37" name="Google Shape;537;p86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Řešitel nedokončuje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Zadávej úkoly přesně a jednoznačně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8" name="Google Shape;53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975" y="3327000"/>
            <a:ext cx="2547442" cy="18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7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44" name="Google Shape;544;p87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Řešitel nedokončuje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Zadávej úkoly přesně a jednoznačně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Nemixuj více úkolů do jednoho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5" name="Google Shape;54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975" y="3327000"/>
            <a:ext cx="2547442" cy="18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8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51" name="Google Shape;551;p88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Řešitel nedokončuje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Zadávej úkoly přesně a jednoznačně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Nemixuj více úkolů do jednoho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není ve Freelu to neexistuje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2" name="Google Shape;55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975" y="3327000"/>
            <a:ext cx="2547442" cy="18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9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58" name="Google Shape;558;p89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Řešitel nedokončuje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Zadávej úkoly přesně a jednoznačně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Nemixuj více úkolů do jednoho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není ve Freelu to neexistuje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Jednou za 3 měsíce uklízej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9" name="Google Shape;55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975" y="3327000"/>
            <a:ext cx="2547442" cy="18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0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65" name="Google Shape;565;p90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Řešitel nedokončuje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Zadávej úkoly přesně a jednoznačně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Nemixuj více úkolů do jednoho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není ve Freelu to neexistuje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Jednou za 3 měsíce uklízej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den to zkontroluj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6" name="Google Shape;56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975" y="3327000"/>
            <a:ext cx="2547442" cy="18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1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72" name="Google Shape;572;p91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Řešitel nedokončuje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Zadávej úkoly přesně a jednoznačně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Nemixuj více úkolů do jednoho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není ve Freelu to neexistuje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Jednou za 3 měsíce uklízej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Každý den to zkontroluj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ontserrat"/>
              <a:buAutoNum type="arabicPeriod"/>
            </a:pPr>
            <a:r>
              <a:rPr b="1" lang="cs" sz="3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Dodržuj pravidla</a:t>
            </a:r>
            <a:endParaRPr b="1" sz="3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3" name="Google Shape;57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904" y="2500503"/>
            <a:ext cx="3706525" cy="2642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638" y="0"/>
            <a:ext cx="7434725" cy="563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6"/>
          <p:cNvSpPr txBox="1"/>
          <p:nvPr>
            <p:ph type="ctrTitle"/>
          </p:nvPr>
        </p:nvSpPr>
        <p:spPr>
          <a:xfrm>
            <a:off x="971350" y="349450"/>
            <a:ext cx="7201500" cy="303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 čem to bude?</a:t>
            </a:r>
            <a:endParaRPr b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92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79" name="Google Shape;579;p92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Řešitel nedokončuje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Zadávej úkoly přesně a jednoznačně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Nemixuj více úkolů do jednoho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není ve Freelu to neexistuje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Jednou za 3 měsíce uklízej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Každý den to zkontroluj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ontserrat"/>
              <a:buAutoNum type="arabicPeriod"/>
            </a:pPr>
            <a:r>
              <a:rPr b="1" lang="cs" sz="3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Dodržuj pravidla</a:t>
            </a:r>
            <a:endParaRPr b="1" sz="3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0" name="Google Shape;58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904" y="2500503"/>
            <a:ext cx="3706525" cy="2642997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92"/>
          <p:cNvSpPr txBox="1"/>
          <p:nvPr/>
        </p:nvSpPr>
        <p:spPr>
          <a:xfrm>
            <a:off x="971350" y="349450"/>
            <a:ext cx="72015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Kdo máte pravidla?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3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Pravidla úkolování...</a:t>
            </a:r>
            <a:endParaRPr sz="2700">
              <a:solidFill>
                <a:srgbClr val="1079D2"/>
              </a:solidFill>
            </a:endParaRPr>
          </a:p>
        </p:txBody>
      </p:sp>
      <p:sp>
        <p:nvSpPr>
          <p:cNvPr id="587" name="Google Shape;587;p93"/>
          <p:cNvSpPr txBox="1"/>
          <p:nvPr/>
        </p:nvSpPr>
        <p:spPr>
          <a:xfrm>
            <a:off x="250000" y="1469575"/>
            <a:ext cx="4761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je zodpovědný za své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Každý úkol by měl mít „řešitele“ a termín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Řešitel nedokončuje úkoly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Zadávej úkoly přesně a jednoznačně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Nemixuj více úkolů do jednoho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Co není ve Freelu to neexistuje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Jednou za 3 měsíce uklízej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Každý den to zkontroluj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ontserrat"/>
              <a:buAutoNum type="arabicPeriod"/>
            </a:pPr>
            <a:r>
              <a:rPr b="1" lang="cs" sz="3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Dodržuj pravidla</a:t>
            </a:r>
            <a:endParaRPr b="1" sz="3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8" name="Google Shape;588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904" y="2500503"/>
            <a:ext cx="3706525" cy="2642997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93"/>
          <p:cNvSpPr txBox="1"/>
          <p:nvPr/>
        </p:nvSpPr>
        <p:spPr>
          <a:xfrm>
            <a:off x="971350" y="349450"/>
            <a:ext cx="72015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Kdo máte pravidla?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90" name="Google Shape;590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6475" y="956225"/>
            <a:ext cx="6211250" cy="466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4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</a:t>
            </a:r>
            <a:r>
              <a:rPr lang="cs" sz="2700">
                <a:solidFill>
                  <a:srgbClr val="1079D2"/>
                </a:solidFill>
              </a:rPr>
              <a:t>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596" name="Google Shape;59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5">
            <a:off x="2063050" y="1135997"/>
            <a:ext cx="4609100" cy="3838524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5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02" name="Google Shape;60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03" name="Google Shape;603;p95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6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09" name="Google Shape;60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10" name="Google Shape;610;p96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7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16" name="Google Shape;6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17" name="Google Shape;617;p97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8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23" name="Google Shape;62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24" name="Google Shape;624;p98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9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30" name="Google Shape;63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31" name="Google Shape;631;p99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2" name="Google Shape;632;p99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Kdo fungujete procesně?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0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38" name="Google Shape;6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39" name="Google Shape;639;p100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1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45" name="Google Shape;6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46" name="Google Shape;646;p101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7" name="Google Shape;647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7491">
            <a:off x="2924895" y="1045229"/>
            <a:ext cx="3294131" cy="37603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834"/>
            <a:ext cx="9144000" cy="528632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7"/>
          <p:cNvSpPr txBox="1"/>
          <p:nvPr>
            <p:ph type="title"/>
          </p:nvPr>
        </p:nvSpPr>
        <p:spPr>
          <a:xfrm>
            <a:off x="3774075" y="1088475"/>
            <a:ext cx="49560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s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komunikace</a:t>
            </a:r>
            <a:r>
              <a:rPr b="0" lang="cs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...</a:t>
            </a:r>
            <a:endParaRPr b="0"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2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53" name="Google Shape;6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54" name="Google Shape;654;p102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5" name="Google Shape;655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7491">
            <a:off x="2924895" y="1045229"/>
            <a:ext cx="3294131" cy="37603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656" name="Google Shape;656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4167">
            <a:off x="1438850" y="1381195"/>
            <a:ext cx="6266230" cy="308842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3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62" name="Google Shape;66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63" name="Google Shape;663;p103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4" name="Google Shape;664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7491">
            <a:off x="2924895" y="1045229"/>
            <a:ext cx="3294131" cy="37603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665" name="Google Shape;665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4167">
            <a:off x="1438850" y="1381195"/>
            <a:ext cx="6266230" cy="308842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666" name="Google Shape;666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6692">
            <a:off x="244062" y="1443025"/>
            <a:ext cx="9144000" cy="2599852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4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72" name="Google Shape;672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73" name="Google Shape;673;p104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4" name="Google Shape;674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7491">
            <a:off x="2924895" y="1045229"/>
            <a:ext cx="3294131" cy="37603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675" name="Google Shape;675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4167">
            <a:off x="1438850" y="1381195"/>
            <a:ext cx="6266230" cy="308842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676" name="Google Shape;676;p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74192"/>
            <a:ext cx="9143999" cy="4795116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77" name="Google Shape;677;p104"/>
          <p:cNvSpPr txBox="1"/>
          <p:nvPr/>
        </p:nvSpPr>
        <p:spPr>
          <a:xfrm>
            <a:off x="0" y="834625"/>
            <a:ext cx="91440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http://bit.ly/freelo-sablony</a:t>
            </a:r>
            <a:endParaRPr sz="48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05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683" name="Google Shape;68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84" name="Google Shape;684;p105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5" name="Google Shape;685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7491">
            <a:off x="2924895" y="1045229"/>
            <a:ext cx="3294131" cy="37603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686" name="Google Shape;686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4167">
            <a:off x="1438850" y="1381195"/>
            <a:ext cx="6266230" cy="308842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687" name="Google Shape;687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74192"/>
            <a:ext cx="9143999" cy="4795116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688" name="Google Shape;688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888" y="0"/>
            <a:ext cx="8462142" cy="5143499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89" name="Google Shape;689;p105"/>
          <p:cNvSpPr txBox="1"/>
          <p:nvPr/>
        </p:nvSpPr>
        <p:spPr>
          <a:xfrm>
            <a:off x="0" y="834625"/>
            <a:ext cx="91440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http://bit.ly/freelo-sablony</a:t>
            </a:r>
            <a:endParaRPr sz="48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700" y="152400"/>
            <a:ext cx="1608413" cy="4838699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695" name="Google Shape;695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9648" y="2028274"/>
            <a:ext cx="5908226" cy="296282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696" name="Google Shape;696;p106"/>
          <p:cNvSpPr txBox="1"/>
          <p:nvPr>
            <p:ph type="title"/>
          </p:nvPr>
        </p:nvSpPr>
        <p:spPr>
          <a:xfrm>
            <a:off x="2317400" y="294200"/>
            <a:ext cx="6514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Pořádek, šablony</a:t>
            </a:r>
            <a:r>
              <a:rPr lang="cs" sz="2700">
                <a:solidFill>
                  <a:srgbClr val="1079D2"/>
                </a:solidFill>
              </a:rPr>
              <a:t>...</a:t>
            </a:r>
            <a:endParaRPr sz="2700">
              <a:solidFill>
                <a:srgbClr val="1079D2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7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02" name="Google Shape;702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03" name="Google Shape;703;p107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První proces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08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09" name="Google Shape;709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10" name="Google Shape;710;p108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První proces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Netriviální, týmový, přímočarý, frekventovaný, přínosný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9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16" name="Google Shape;716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17" name="Google Shape;717;p109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První proces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Netriviální, týmový, přímočarý, frekventovaný, přínosný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Mapování, analýza, optimalizace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0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Procesní řízení...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23" name="Google Shape;723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086">
            <a:off x="5803977" y="1215684"/>
            <a:ext cx="3579028" cy="298067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24" name="Google Shape;724;p110"/>
          <p:cNvSpPr txBox="1"/>
          <p:nvPr/>
        </p:nvSpPr>
        <p:spPr>
          <a:xfrm>
            <a:off x="561700" y="1469575"/>
            <a:ext cx="7200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Proces…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Analyzovaný postup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Pracujete systematicky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Optimalizujete neustále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Práce s procesy: snadná, akční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První proces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Netriviální, týmový, přímočarý, frekventovaný, přínosný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Mapování, analýza, optimalizace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Test procesu delegováním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11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30" name="Google Shape;73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31" name="Google Shape;731;p111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834"/>
            <a:ext cx="9144000" cy="528632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8"/>
          <p:cNvSpPr txBox="1"/>
          <p:nvPr>
            <p:ph type="title"/>
          </p:nvPr>
        </p:nvSpPr>
        <p:spPr>
          <a:xfrm>
            <a:off x="3774075" y="1088475"/>
            <a:ext cx="49560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s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komunikace...</a:t>
            </a:r>
            <a:endParaRPr b="0"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71" name="Google Shape;27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500" y="-71425"/>
            <a:ext cx="8225154" cy="521492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12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37" name="Google Shape;737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38" name="Google Shape;738;p112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Komu vychází plány?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13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44" name="Google Shape;74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45" name="Google Shape;745;p113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46" name="Google Shape;746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7900" y="-169350"/>
            <a:ext cx="5929197" cy="53128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4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52" name="Google Shape;752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53" name="Google Shape;753;p114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54" name="Google Shape;754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325" y="519100"/>
            <a:ext cx="4581525" cy="410527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55" name="Google Shape;755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50" y="313962"/>
            <a:ext cx="7809101" cy="45155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5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61" name="Google Shape;76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62" name="Google Shape;762;p115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63" name="Google Shape;763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325" y="519100"/>
            <a:ext cx="4581525" cy="410527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64" name="Google Shape;764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50" y="313962"/>
            <a:ext cx="7809101" cy="45155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65" name="Google Shape;765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8350" y="1257300"/>
            <a:ext cx="5067300" cy="26289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16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71" name="Google Shape;771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72" name="Google Shape;772;p116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73" name="Google Shape;773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325" y="519100"/>
            <a:ext cx="4581525" cy="410527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74" name="Google Shape;774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50" y="313962"/>
            <a:ext cx="7809101" cy="45155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75" name="Google Shape;775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8350" y="1257300"/>
            <a:ext cx="5067300" cy="26289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76" name="Google Shape;776;p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8103" y="0"/>
            <a:ext cx="5207795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77" name="Google Shape;777;p116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Paralelní projekty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17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83" name="Google Shape;7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84" name="Google Shape;784;p117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85" name="Google Shape;785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325" y="519100"/>
            <a:ext cx="4581525" cy="410527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86" name="Google Shape;786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50" y="313962"/>
            <a:ext cx="7809101" cy="45155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87" name="Google Shape;787;p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8350" y="1257300"/>
            <a:ext cx="5067300" cy="26289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88" name="Google Shape;788;p1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8103" y="0"/>
            <a:ext cx="5207795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89" name="Google Shape;789;p117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Paralelní projekty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90" name="Google Shape;790;p1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2919" y="0"/>
            <a:ext cx="5578163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18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796" name="Google Shape;796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797" name="Google Shape;797;p118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98" name="Google Shape;798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325" y="519100"/>
            <a:ext cx="4581525" cy="410527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799" name="Google Shape;799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50" y="313962"/>
            <a:ext cx="7809101" cy="45155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00" name="Google Shape;800;p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8350" y="1257300"/>
            <a:ext cx="5067300" cy="26289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01" name="Google Shape;801;p1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8103" y="0"/>
            <a:ext cx="5207795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802" name="Google Shape;802;p118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Paralelní projekty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03" name="Google Shape;803;p1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2919" y="0"/>
            <a:ext cx="5578163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04" name="Google Shape;804;p1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6175" y="-280375"/>
            <a:ext cx="6891651" cy="9409426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805" name="Google Shape;805;p118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Roční plány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19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811" name="Google Shape;81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812" name="Google Shape;812;p119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13" name="Google Shape;813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325" y="519100"/>
            <a:ext cx="4581525" cy="410527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14" name="Google Shape;814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50" y="313962"/>
            <a:ext cx="7809101" cy="45155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15" name="Google Shape;815;p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8350" y="1257300"/>
            <a:ext cx="5067300" cy="26289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16" name="Google Shape;816;p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8103" y="0"/>
            <a:ext cx="5207795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817" name="Google Shape;817;p119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Paralelní projekty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18" name="Google Shape;818;p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2919" y="0"/>
            <a:ext cx="5578163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19" name="Google Shape;819;p1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6175" y="-280375"/>
            <a:ext cx="6891651" cy="9409426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820" name="Google Shape;820;p119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Roční plány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21" name="Google Shape;821;p1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21707" y="0"/>
            <a:ext cx="4300585" cy="51435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20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1079D2"/>
                </a:solidFill>
              </a:rPr>
              <a:t>Plánování...</a:t>
            </a:r>
            <a:endParaRPr sz="2700">
              <a:solidFill>
                <a:srgbClr val="1079D2"/>
              </a:solidFill>
            </a:endParaRPr>
          </a:p>
        </p:txBody>
      </p:sp>
      <p:pic>
        <p:nvPicPr>
          <p:cNvPr id="827" name="Google Shape;82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2511"/>
            <a:ext cx="9144000" cy="6096008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828" name="Google Shape;828;p120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29" name="Google Shape;829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325" y="519100"/>
            <a:ext cx="4581525" cy="410527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30" name="Google Shape;830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50" y="313962"/>
            <a:ext cx="7809101" cy="45155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31" name="Google Shape;831;p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8350" y="1257300"/>
            <a:ext cx="5067300" cy="26289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32" name="Google Shape;832;p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8103" y="0"/>
            <a:ext cx="5207795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833" name="Google Shape;833;p120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Paralelní projekty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34" name="Google Shape;834;p1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2919" y="0"/>
            <a:ext cx="5578163" cy="514350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35" name="Google Shape;835;p1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6175" y="-280375"/>
            <a:ext cx="6891651" cy="9409426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836" name="Google Shape;836;p120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Roční plány</a:t>
            </a:r>
            <a:endParaRPr sz="5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37" name="Google Shape;837;p1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21707" y="0"/>
            <a:ext cx="4300585" cy="51435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838" name="Google Shape;838;p120"/>
          <p:cNvSpPr txBox="1"/>
          <p:nvPr/>
        </p:nvSpPr>
        <p:spPr>
          <a:xfrm>
            <a:off x="100" y="349450"/>
            <a:ext cx="91440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2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imgflip.com/memegenerator</a:t>
            </a:r>
            <a:endParaRPr sz="42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75" y="1225846"/>
            <a:ext cx="9143999" cy="3917658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121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Měření</a:t>
            </a:r>
            <a:r>
              <a:rPr lang="cs"/>
              <a:t> &amp; vyhodnocování</a:t>
            </a:r>
            <a:endParaRPr/>
          </a:p>
        </p:txBody>
      </p:sp>
      <p:sp>
        <p:nvSpPr>
          <p:cNvPr id="845" name="Google Shape;845;p121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834"/>
            <a:ext cx="9144000" cy="528632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9"/>
          <p:cNvSpPr txBox="1"/>
          <p:nvPr>
            <p:ph type="title"/>
          </p:nvPr>
        </p:nvSpPr>
        <p:spPr>
          <a:xfrm>
            <a:off x="3774075" y="1088475"/>
            <a:ext cx="49560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s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komunikace...</a:t>
            </a:r>
            <a:endParaRPr b="0"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78" name="Google Shape;27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500" y="-71425"/>
            <a:ext cx="8225154" cy="5214925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sp>
        <p:nvSpPr>
          <p:cNvPr id="279" name="Google Shape;279;p59"/>
          <p:cNvSpPr txBox="1"/>
          <p:nvPr/>
        </p:nvSpPr>
        <p:spPr>
          <a:xfrm>
            <a:off x="873525" y="1660500"/>
            <a:ext cx="7201500" cy="182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solidFill>
                  <a:srgbClr val="FFFFFF"/>
                </a:solidFill>
                <a:highlight>
                  <a:srgbClr val="02A9F4"/>
                </a:highlight>
                <a:latin typeface="Montserrat"/>
                <a:ea typeface="Montserrat"/>
                <a:cs typeface="Montserrat"/>
                <a:sym typeface="Montserrat"/>
              </a:rPr>
              <a:t>Kdo zažil něco podobného?</a:t>
            </a:r>
            <a:endParaRPr sz="4800">
              <a:solidFill>
                <a:srgbClr val="FFFFFF"/>
              </a:solidFill>
              <a:highlight>
                <a:srgbClr val="02A9F4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75" y="1225846"/>
            <a:ext cx="9143999" cy="3917658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22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Měření &amp; vyhodnocování</a:t>
            </a:r>
            <a:endParaRPr/>
          </a:p>
        </p:txBody>
      </p:sp>
      <p:sp>
        <p:nvSpPr>
          <p:cNvPr id="852" name="Google Shape;852;p122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Lepší odhady do budoucna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75" y="1225846"/>
            <a:ext cx="9143999" cy="3917658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23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Měření &amp; vyhodnocování</a:t>
            </a:r>
            <a:endParaRPr/>
          </a:p>
        </p:txBody>
      </p:sp>
      <p:sp>
        <p:nvSpPr>
          <p:cNvPr id="859" name="Google Shape;859;p123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Lepší odhady do budoucna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KPI jednotlivců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75" y="1225846"/>
            <a:ext cx="9143999" cy="3917658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24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Měření &amp; vyhodnocování</a:t>
            </a:r>
            <a:endParaRPr/>
          </a:p>
        </p:txBody>
      </p:sp>
      <p:sp>
        <p:nvSpPr>
          <p:cNvPr id="866" name="Google Shape;866;p124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Lepší odhady do budoucna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KPI jednotlivců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Ziskovost klientů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75" y="1225846"/>
            <a:ext cx="9143999" cy="3917658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125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Měření &amp; vyhodnocování</a:t>
            </a:r>
            <a:endParaRPr/>
          </a:p>
        </p:txBody>
      </p:sp>
      <p:sp>
        <p:nvSpPr>
          <p:cNvPr id="873" name="Google Shape;873;p125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4" name="Google Shape;874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04959"/>
            <a:ext cx="9144000" cy="2533581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75" y="1225846"/>
            <a:ext cx="9143999" cy="3917658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126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Měření &amp; vyhodnocování</a:t>
            </a:r>
            <a:endParaRPr/>
          </a:p>
        </p:txBody>
      </p:sp>
      <p:sp>
        <p:nvSpPr>
          <p:cNvPr id="881" name="Google Shape;881;p126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2" name="Google Shape;882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29171"/>
            <a:ext cx="9143999" cy="3863407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27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Knihy...</a:t>
            </a:r>
            <a:endParaRPr/>
          </a:p>
        </p:txBody>
      </p:sp>
      <p:sp>
        <p:nvSpPr>
          <p:cNvPr id="888" name="Google Shape;888;p127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9" name="Google Shape;889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0850" y="1487362"/>
            <a:ext cx="1782294" cy="2714126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90" name="Google Shape;890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9075" y="1469575"/>
            <a:ext cx="1804900" cy="271412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  <p:pic>
        <p:nvPicPr>
          <p:cNvPr id="891" name="Google Shape;891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013" y="1469563"/>
            <a:ext cx="1724025" cy="264795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28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Citát</a:t>
            </a:r>
            <a:r>
              <a:rPr lang="cs"/>
              <a:t>...</a:t>
            </a:r>
            <a:endParaRPr/>
          </a:p>
        </p:txBody>
      </p:sp>
      <p:sp>
        <p:nvSpPr>
          <p:cNvPr id="897" name="Google Shape;897;p128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29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Citát...</a:t>
            </a:r>
            <a:endParaRPr/>
          </a:p>
        </p:txBody>
      </p:sp>
      <p:sp>
        <p:nvSpPr>
          <p:cNvPr id="903" name="Google Shape;903;p129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4" name="Google Shape;904;p129"/>
          <p:cNvSpPr txBox="1"/>
          <p:nvPr/>
        </p:nvSpPr>
        <p:spPr>
          <a:xfrm>
            <a:off x="358500" y="1479350"/>
            <a:ext cx="8427000" cy="28695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600">
                <a:latin typeface="Montserrat"/>
                <a:ea typeface="Montserrat"/>
                <a:cs typeface="Montserrat"/>
                <a:sym typeface="Montserrat"/>
              </a:rPr>
              <a:t>„Prvním nezbytným předpokladem úspěchu je trvalé a pravidelné využívání násilí.“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30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Citát...</a:t>
            </a:r>
            <a:endParaRPr/>
          </a:p>
        </p:txBody>
      </p:sp>
      <p:sp>
        <p:nvSpPr>
          <p:cNvPr id="910" name="Google Shape;910;p130"/>
          <p:cNvSpPr txBox="1"/>
          <p:nvPr/>
        </p:nvSpPr>
        <p:spPr>
          <a:xfrm>
            <a:off x="250000" y="1469575"/>
            <a:ext cx="61773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1" name="Google Shape;911;p130"/>
          <p:cNvSpPr txBox="1"/>
          <p:nvPr/>
        </p:nvSpPr>
        <p:spPr>
          <a:xfrm>
            <a:off x="358500" y="1479350"/>
            <a:ext cx="4818900" cy="20991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latin typeface="Montserrat"/>
                <a:ea typeface="Montserrat"/>
                <a:cs typeface="Montserrat"/>
                <a:sym typeface="Montserrat"/>
              </a:rPr>
              <a:t>„Koťátko je lepší 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latin typeface="Montserrat"/>
                <a:ea typeface="Montserrat"/>
                <a:cs typeface="Montserrat"/>
                <a:sym typeface="Montserrat"/>
              </a:rPr>
              <a:t>než citát“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solidFill>
                  <a:srgbClr val="1079D2"/>
                </a:solidFill>
                <a:latin typeface="Montserrat"/>
                <a:ea typeface="Montserrat"/>
                <a:cs typeface="Montserrat"/>
                <a:sym typeface="Montserrat"/>
              </a:rPr>
              <a:t>—  Karel Dytrych</a:t>
            </a:r>
            <a:endParaRPr b="1" sz="3600">
              <a:solidFill>
                <a:srgbClr val="1079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2" name="Google Shape;912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7353" y="796300"/>
            <a:ext cx="2873850" cy="3465200"/>
          </a:xfrm>
          <a:prstGeom prst="rect">
            <a:avLst/>
          </a:prstGeom>
          <a:noFill/>
          <a:ln>
            <a:noFill/>
          </a:ln>
          <a:effectLst>
            <a:outerShdw blurRad="600075" rotWithShape="0" algn="bl" dir="5400000" dist="11430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22000"/>
            <a:ext cx="9144003" cy="5525186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31"/>
          <p:cNvSpPr txBox="1"/>
          <p:nvPr>
            <p:ph type="title"/>
          </p:nvPr>
        </p:nvSpPr>
        <p:spPr>
          <a:xfrm>
            <a:off x="621875" y="838663"/>
            <a:ext cx="1631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lang="cs" sz="1500">
                <a:solidFill>
                  <a:srgbClr val="00B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Freelo TV</a:t>
            </a:r>
            <a:r>
              <a:rPr b="1" lang="cs" sz="15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🎬</a:t>
            </a:r>
            <a:endParaRPr b="1" sz="15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lang="cs" sz="15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www.freelo.tv</a:t>
            </a:r>
            <a:br>
              <a:rPr b="1" i="0" lang="cs" sz="15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b="1" i="0" sz="15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19" name="Google Shape;919;p131"/>
          <p:cNvSpPr txBox="1"/>
          <p:nvPr>
            <p:ph type="title"/>
          </p:nvPr>
        </p:nvSpPr>
        <p:spPr>
          <a:xfrm>
            <a:off x="2733713" y="812713"/>
            <a:ext cx="33660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cs" sz="1500">
                <a:solidFill>
                  <a:srgbClr val="00B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Z Podpalubí</a:t>
            </a:r>
            <a:r>
              <a:rPr b="1" lang="cs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🔊</a:t>
            </a:r>
            <a:endParaRPr b="1" sz="14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cs" sz="1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spotify, 🍏 podcasty, soundcloud</a:t>
            </a:r>
            <a:endParaRPr b="1" sz="14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20" name="Google Shape;920;p131"/>
          <p:cNvPicPr preferRelativeResize="0"/>
          <p:nvPr/>
        </p:nvPicPr>
        <p:blipFill rotWithShape="1">
          <a:blip r:embed="rId4">
            <a:alphaModFix/>
          </a:blip>
          <a:srcRect b="0" l="0" r="0" t="49695"/>
          <a:stretch/>
        </p:blipFill>
        <p:spPr>
          <a:xfrm>
            <a:off x="7401150" y="377150"/>
            <a:ext cx="1132249" cy="3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31"/>
          <p:cNvPicPr preferRelativeResize="0"/>
          <p:nvPr/>
        </p:nvPicPr>
        <p:blipFill rotWithShape="1">
          <a:blip r:embed="rId4">
            <a:alphaModFix/>
          </a:blip>
          <a:srcRect b="49695" l="0" r="0" t="0"/>
          <a:stretch/>
        </p:blipFill>
        <p:spPr>
          <a:xfrm>
            <a:off x="6134850" y="435175"/>
            <a:ext cx="1132249" cy="377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2" name="Google Shape;922;p131"/>
          <p:cNvGrpSpPr/>
          <p:nvPr/>
        </p:nvGrpSpPr>
        <p:grpSpPr>
          <a:xfrm>
            <a:off x="6959139" y="1039564"/>
            <a:ext cx="1574251" cy="221439"/>
            <a:chOff x="7098160" y="-223287"/>
            <a:chExt cx="2004650" cy="295292"/>
          </a:xfrm>
        </p:grpSpPr>
        <p:pic>
          <p:nvPicPr>
            <p:cNvPr descr="Obrázek" id="923" name="Google Shape;923;p131"/>
            <p:cNvPicPr preferRelativeResize="0"/>
            <p:nvPr/>
          </p:nvPicPr>
          <p:blipFill rotWithShape="1">
            <a:blip r:embed="rId5">
              <a:alphaModFix/>
            </a:blip>
            <a:srcRect b="13031" l="48850" r="2352" t="7559"/>
            <a:stretch/>
          </p:blipFill>
          <p:spPr>
            <a:xfrm>
              <a:off x="8088384" y="-223270"/>
              <a:ext cx="1014425" cy="29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brázek" id="924" name="Google Shape;924;p131"/>
            <p:cNvPicPr preferRelativeResize="0"/>
            <p:nvPr/>
          </p:nvPicPr>
          <p:blipFill rotWithShape="1">
            <a:blip r:embed="rId5">
              <a:alphaModFix/>
            </a:blip>
            <a:srcRect b="13031" l="34408" r="54146" t="7559"/>
            <a:stretch/>
          </p:blipFill>
          <p:spPr>
            <a:xfrm>
              <a:off x="7798435" y="-223287"/>
              <a:ext cx="237926" cy="29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brázek" id="925" name="Google Shape;925;p131"/>
            <p:cNvPicPr preferRelativeResize="0"/>
            <p:nvPr/>
          </p:nvPicPr>
          <p:blipFill rotWithShape="1">
            <a:blip r:embed="rId5">
              <a:alphaModFix/>
            </a:blip>
            <a:srcRect b="13031" l="18820" r="69734" t="7559"/>
            <a:stretch/>
          </p:blipFill>
          <p:spPr>
            <a:xfrm>
              <a:off x="7436484" y="-223287"/>
              <a:ext cx="237926" cy="29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brázek" id="926" name="Google Shape;926;p131"/>
            <p:cNvPicPr preferRelativeResize="0"/>
            <p:nvPr/>
          </p:nvPicPr>
          <p:blipFill rotWithShape="1">
            <a:blip r:embed="rId5">
              <a:alphaModFix/>
            </a:blip>
            <a:srcRect b="13031" l="3223" r="86467" t="7559"/>
            <a:stretch/>
          </p:blipFill>
          <p:spPr>
            <a:xfrm>
              <a:off x="7098160" y="-223287"/>
              <a:ext cx="214299" cy="295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7" name="Google Shape;927;p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225" y="271838"/>
            <a:ext cx="1680396" cy="324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0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285" name="Google Shape;285;p60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6" name="Google Shape;28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1"/>
          <p:cNvSpPr txBox="1"/>
          <p:nvPr>
            <p:ph type="title"/>
          </p:nvPr>
        </p:nvSpPr>
        <p:spPr>
          <a:xfrm>
            <a:off x="311700" y="294188"/>
            <a:ext cx="8520600" cy="841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Delegování je o komunikaci</a:t>
            </a:r>
            <a:endParaRPr/>
          </a:p>
        </p:txBody>
      </p:sp>
      <p:sp>
        <p:nvSpPr>
          <p:cNvPr id="297" name="Google Shape;297;p61"/>
          <p:cNvSpPr txBox="1"/>
          <p:nvPr/>
        </p:nvSpPr>
        <p:spPr>
          <a:xfrm>
            <a:off x="250000" y="1469575"/>
            <a:ext cx="5133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b="1" lang="cs">
                <a:latin typeface="Montserrat"/>
                <a:ea typeface="Montserrat"/>
                <a:cs typeface="Montserrat"/>
                <a:sym typeface="Montserrat"/>
              </a:rPr>
              <a:t>Ideálně v úkolu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8" name="Google Shape;29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300" y="1288388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150" y="1288388"/>
            <a:ext cx="1571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4300" y="2755238"/>
            <a:ext cx="27146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9250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1325" y="2755238"/>
            <a:ext cx="960275" cy="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9488" y="4079213"/>
            <a:ext cx="911888" cy="91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